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309" r:id="rId15"/>
    <p:sldId id="269" r:id="rId16"/>
    <p:sldId id="270" r:id="rId17"/>
  </p:sldIdLst>
  <p:sldSz cx="9144000" cy="5143500" type="screen16x9"/>
  <p:notesSz cx="6858000" cy="9144000"/>
  <p:embeddedFontLst>
    <p:embeddedFont>
      <p:font typeface="Exo 2" panose="020B0604020202020204" charset="0"/>
      <p:regular r:id="rId19"/>
      <p:bold r:id="rId20"/>
      <p:italic r:id="rId21"/>
      <p:boldItalic r:id="rId22"/>
    </p:embeddedFont>
    <p:embeddedFont>
      <p:font typeface="Fira Sans Extra Condensed Medium" panose="020B0604020202020204" charset="0"/>
      <p:regular r:id="rId23"/>
      <p:bold r:id="rId24"/>
      <p:italic r:id="rId25"/>
      <p:boldItalic r:id="rId26"/>
    </p:embeddedFont>
    <p:embeddedFont>
      <p:font typeface="Roboto Condensed" panose="02000000000000000000" pitchFamily="2" charset="0"/>
      <p:regular r:id="rId27"/>
      <p:bold r:id="rId28"/>
      <p:italic r:id="rId29"/>
      <p:boldItalic r:id="rId30"/>
    </p:embeddedFont>
    <p:embeddedFont>
      <p:font typeface="Roboto Condensed Light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han Kang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99" d="100"/>
          <a:sy n="199" d="100"/>
        </p:scale>
        <p:origin x="684" y="1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ableStyles" Target="tableStyle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2db3e8363_1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2db3e8363_1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2db3e8363_1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e2db3e8363_1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e2db3e8363_1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e2db3e8363_1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2db3e8363_1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2db3e8363_1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2db3e8363_1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2db3e8363_1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2db3e8363_1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95812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2db3e8363_1_296:notes"/>
          <p:cNvSpPr txBox="1">
            <a:spLocks noGrp="1"/>
          </p:cNvSpPr>
          <p:nvPr>
            <p:ph type="body" idx="1"/>
          </p:nvPr>
        </p:nvSpPr>
        <p:spPr>
          <a:xfrm>
            <a:off x="1002189" y="3272631"/>
            <a:ext cx="8017510" cy="3100388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e2db3e8363_1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e2db3e8363_1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>
          <a:extLst>
            <a:ext uri="{FF2B5EF4-FFF2-40B4-BE49-F238E27FC236}">
              <a16:creationId xmlns:a16="http://schemas.microsoft.com/office/drawing/2014/main" id="{F2B42E50-9873-60F8-1AB0-C7D041F39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e2db3e8363_1_327:notes">
            <a:extLst>
              <a:ext uri="{FF2B5EF4-FFF2-40B4-BE49-F238E27FC236}">
                <a16:creationId xmlns:a16="http://schemas.microsoft.com/office/drawing/2014/main" id="{BB6A4C22-FDFA-037C-F1FA-3714F6D386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e2db3e8363_1_327:notes">
            <a:extLst>
              <a:ext uri="{FF2B5EF4-FFF2-40B4-BE49-F238E27FC236}">
                <a16:creationId xmlns:a16="http://schemas.microsoft.com/office/drawing/2014/main" id="{83E3BD86-9C53-5D8F-EEC1-1993D6DC05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8531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e2db3e8363_1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e2db3e8363_1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2db3e8363_1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e2db3e8363_1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2db3e8363_1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e2db3e8363_1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2db3e8363_1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e2db3e8363_1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2db3e8363_1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e2db3e8363_1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JO" dirty="0"/>
              <a:t>"لا أعتقد أن التنبؤ بالمستقبل هو فعلياً ما </a:t>
            </a:r>
            <a:r>
              <a:rPr lang="ar-JO"/>
              <a:t>يدور حول </a:t>
            </a:r>
            <a:r>
              <a:rPr lang="ar-JO" dirty="0"/>
              <a:t>[تعلم الآلة]. نحن… سوف نكون جزءاً من المستقبل. لذلك… مهمتنا ليست التنبؤ به، بل تصميمه."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2db3e8363_1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2db3e8363_1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2db3e8363_1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2db3e8363_1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2db3e8363_1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2db3e8363_1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29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1" name="Google Shape;131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4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inpython.github.io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gif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Course</a:t>
            </a:r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>
            <a:spLocks noGrp="1"/>
          </p:cNvSpPr>
          <p:nvPr>
            <p:ph type="body" idx="1"/>
          </p:nvPr>
        </p:nvSpPr>
        <p:spPr>
          <a:xfrm>
            <a:off x="1388550" y="1249950"/>
            <a:ext cx="6366900" cy="26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Most used platform for data scientists and ML enthusiasts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Features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Data Sets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Forums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Code sharing (“Kernels”)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Char char="○"/>
            </a:pPr>
            <a:r>
              <a:rPr lang="en" sz="1800" b="1">
                <a:latin typeface="Roboto Condensed"/>
                <a:ea typeface="Roboto Condensed"/>
                <a:cs typeface="Roboto Condensed"/>
                <a:sym typeface="Roboto Condensed"/>
              </a:rPr>
              <a:t>Competitions</a:t>
            </a:r>
            <a:endParaRPr sz="1800"/>
          </a:p>
        </p:txBody>
      </p:sp>
      <p:sp>
        <p:nvSpPr>
          <p:cNvPr id="213" name="Google Shape;213;p3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Kaggle?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7"/>
          <p:cNvSpPr txBox="1">
            <a:spLocks noGrp="1"/>
          </p:cNvSpPr>
          <p:nvPr>
            <p:ph type="body" idx="1"/>
          </p:nvPr>
        </p:nvSpPr>
        <p:spPr>
          <a:xfrm>
            <a:off x="1388550" y="1249950"/>
            <a:ext cx="6366900" cy="3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For novices learners or PhD’s alike to work on real world data and improve skills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Types of competitions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Novice Competitions</a:t>
            </a:r>
            <a:endParaRPr sz="1800"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dirty="0"/>
              <a:t>Prize Competitions</a:t>
            </a:r>
            <a:endParaRPr sz="1800" dirty="0"/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 dirty="0"/>
              <a:t>Often award $$$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Awards can be useful for internship / job applications</a:t>
            </a:r>
            <a:endParaRPr sz="1800" dirty="0"/>
          </a:p>
          <a:p>
            <a:pPr marL="0" lvl="0" indent="45720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 dirty="0"/>
              <a:t>Competitions can be </a:t>
            </a:r>
            <a:r>
              <a:rPr lang="en" sz="1800" b="1" dirty="0">
                <a:latin typeface="Roboto Condensed"/>
                <a:ea typeface="Roboto Condensed"/>
                <a:cs typeface="Roboto Condensed"/>
                <a:sym typeface="Roboto Condensed"/>
              </a:rPr>
              <a:t>hard</a:t>
            </a:r>
            <a:r>
              <a:rPr lang="en" sz="1800" dirty="0"/>
              <a:t>. Most people don’t end up finishing their first submission.</a:t>
            </a:r>
            <a:endParaRPr sz="1800" b="1"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9" name="Google Shape;219;p3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Kaggle Competitions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8"/>
          <p:cNvSpPr txBox="1">
            <a:spLocks noGrp="1"/>
          </p:cNvSpPr>
          <p:nvPr>
            <p:ph type="ctrTitle"/>
          </p:nvPr>
        </p:nvSpPr>
        <p:spPr>
          <a:xfrm flipH="1">
            <a:off x="1147575" y="3164525"/>
            <a:ext cx="434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Overview</a:t>
            </a:r>
            <a:endParaRPr/>
          </a:p>
        </p:txBody>
      </p:sp>
      <p:sp>
        <p:nvSpPr>
          <p:cNvPr id="225" name="Google Shape;225;p38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 txBox="1">
            <a:spLocks noGrp="1"/>
          </p:cNvSpPr>
          <p:nvPr>
            <p:ph type="ctrTitle"/>
          </p:nvPr>
        </p:nvSpPr>
        <p:spPr>
          <a:xfrm>
            <a:off x="1645200" y="352850"/>
            <a:ext cx="5853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Course Overview:</a:t>
            </a:r>
            <a:endParaRPr dirty="0"/>
          </a:p>
        </p:txBody>
      </p:sp>
      <p:sp>
        <p:nvSpPr>
          <p:cNvPr id="231" name="Google Shape;231;p39"/>
          <p:cNvSpPr/>
          <p:nvPr/>
        </p:nvSpPr>
        <p:spPr>
          <a:xfrm>
            <a:off x="662850" y="1299050"/>
            <a:ext cx="1561800" cy="7965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1"/>
                </a:solidFill>
                <a:latin typeface="Exo 2"/>
                <a:sym typeface="Exo 2"/>
              </a:rPr>
              <a:t>1.1 - Python Review</a:t>
            </a:r>
            <a:endParaRPr sz="1200" dirty="0">
              <a:solidFill>
                <a:schemeClr val="accent1"/>
              </a:solidFill>
              <a:latin typeface="Exo 2"/>
              <a:sym typeface="Exo 2"/>
            </a:endParaRPr>
          </a:p>
        </p:txBody>
      </p:sp>
      <p:sp>
        <p:nvSpPr>
          <p:cNvPr id="232" name="Google Shape;232;p39"/>
          <p:cNvSpPr/>
          <p:nvPr/>
        </p:nvSpPr>
        <p:spPr>
          <a:xfrm>
            <a:off x="2684776" y="1309150"/>
            <a:ext cx="1561800" cy="776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 dirty="0">
                <a:solidFill>
                  <a:schemeClr val="accent1"/>
                </a:solidFill>
                <a:latin typeface="Exo 2"/>
              </a:rPr>
              <a:t>1.2 - Numpy</a:t>
            </a:r>
            <a:endParaRPr sz="1200" dirty="0">
              <a:solidFill>
                <a:schemeClr val="accent1"/>
              </a:solidFill>
              <a:latin typeface="Exo 2"/>
            </a:endParaRPr>
          </a:p>
        </p:txBody>
      </p:sp>
      <p:cxnSp>
        <p:nvCxnSpPr>
          <p:cNvPr id="233" name="Google Shape;233;p39"/>
          <p:cNvCxnSpPr>
            <a:stCxn id="231" idx="3"/>
            <a:endCxn id="232" idx="1"/>
          </p:cNvCxnSpPr>
          <p:nvPr/>
        </p:nvCxnSpPr>
        <p:spPr>
          <a:xfrm>
            <a:off x="2224650" y="1697300"/>
            <a:ext cx="460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4" name="Google Shape;234;p39"/>
          <p:cNvSpPr/>
          <p:nvPr/>
        </p:nvSpPr>
        <p:spPr>
          <a:xfrm>
            <a:off x="4681975" y="1298950"/>
            <a:ext cx="1561800" cy="7965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1"/>
                </a:solidFill>
                <a:latin typeface="Exo 2"/>
                <a:sym typeface="Exo 2"/>
              </a:rPr>
              <a:t>1.3 - Pandas</a:t>
            </a:r>
            <a:endParaRPr sz="1200" dirty="0">
              <a:solidFill>
                <a:schemeClr val="accent1"/>
              </a:solidFill>
              <a:latin typeface="Exo 2"/>
              <a:sym typeface="Exo 2"/>
            </a:endParaRPr>
          </a:p>
        </p:txBody>
      </p:sp>
      <p:sp>
        <p:nvSpPr>
          <p:cNvPr id="235" name="Google Shape;235;p39"/>
          <p:cNvSpPr/>
          <p:nvPr/>
        </p:nvSpPr>
        <p:spPr>
          <a:xfrm>
            <a:off x="6679176" y="1309250"/>
            <a:ext cx="1561800" cy="776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1"/>
                </a:solidFill>
                <a:latin typeface="Exo 2"/>
              </a:rPr>
              <a:t>1.4 - Seaborn</a:t>
            </a:r>
            <a:endParaRPr sz="1200" dirty="0">
              <a:solidFill>
                <a:schemeClr val="accent1"/>
              </a:solidFill>
              <a:latin typeface="Exo 2"/>
            </a:endParaRPr>
          </a:p>
        </p:txBody>
      </p:sp>
      <p:cxnSp>
        <p:nvCxnSpPr>
          <p:cNvPr id="236" name="Google Shape;236;p39"/>
          <p:cNvCxnSpPr>
            <a:stCxn id="234" idx="3"/>
            <a:endCxn id="235" idx="1"/>
          </p:cNvCxnSpPr>
          <p:nvPr/>
        </p:nvCxnSpPr>
        <p:spPr>
          <a:xfrm>
            <a:off x="6243775" y="1697200"/>
            <a:ext cx="435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7" name="Google Shape;237;p39"/>
          <p:cNvCxnSpPr/>
          <p:nvPr/>
        </p:nvCxnSpPr>
        <p:spPr>
          <a:xfrm>
            <a:off x="4234250" y="1697300"/>
            <a:ext cx="435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8" name="Google Shape;238;p39"/>
          <p:cNvSpPr/>
          <p:nvPr/>
        </p:nvSpPr>
        <p:spPr>
          <a:xfrm>
            <a:off x="662850" y="2388075"/>
            <a:ext cx="1021500" cy="7965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1"/>
                </a:solidFill>
                <a:latin typeface="Exo 2"/>
                <a:sym typeface="Exo 2"/>
              </a:rPr>
              <a:t>2.1 - ML Intro</a:t>
            </a:r>
            <a:endParaRPr sz="1200" dirty="0">
              <a:solidFill>
                <a:schemeClr val="accent1"/>
              </a:solidFill>
              <a:latin typeface="Exo 2"/>
              <a:sym typeface="Exo 2"/>
            </a:endParaRPr>
          </a:p>
        </p:txBody>
      </p:sp>
      <p:sp>
        <p:nvSpPr>
          <p:cNvPr id="239" name="Google Shape;239;p39"/>
          <p:cNvSpPr/>
          <p:nvPr/>
        </p:nvSpPr>
        <p:spPr>
          <a:xfrm>
            <a:off x="1985500" y="2398175"/>
            <a:ext cx="1021500" cy="776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accent1"/>
                </a:solidFill>
                <a:latin typeface="Exo 2"/>
              </a:rPr>
              <a:t>2.2 - Linear Regression</a:t>
            </a:r>
            <a:endParaRPr sz="1100" dirty="0">
              <a:solidFill>
                <a:schemeClr val="accent1"/>
              </a:solidFill>
              <a:latin typeface="Exo 2"/>
            </a:endParaRPr>
          </a:p>
        </p:txBody>
      </p:sp>
      <p:cxnSp>
        <p:nvCxnSpPr>
          <p:cNvPr id="240" name="Google Shape;240;p39"/>
          <p:cNvCxnSpPr>
            <a:stCxn id="238" idx="3"/>
            <a:endCxn id="239" idx="1"/>
          </p:cNvCxnSpPr>
          <p:nvPr/>
        </p:nvCxnSpPr>
        <p:spPr>
          <a:xfrm>
            <a:off x="1684350" y="2786325"/>
            <a:ext cx="301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1" name="Google Shape;241;p39"/>
          <p:cNvSpPr/>
          <p:nvPr/>
        </p:nvSpPr>
        <p:spPr>
          <a:xfrm>
            <a:off x="3287163" y="2387975"/>
            <a:ext cx="1021500" cy="7965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accent1"/>
                </a:solidFill>
                <a:latin typeface="Exo 2"/>
                <a:ea typeface="Exo 2"/>
                <a:cs typeface="Exo 2"/>
                <a:sym typeface="Exo 2"/>
              </a:rPr>
              <a:t>2.3 - Logistic Regression</a:t>
            </a:r>
            <a:endParaRPr sz="1100" dirty="0">
              <a:solidFill>
                <a:schemeClr val="accen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42" name="Google Shape;242;p39"/>
          <p:cNvSpPr/>
          <p:nvPr/>
        </p:nvSpPr>
        <p:spPr>
          <a:xfrm>
            <a:off x="4593637" y="2398275"/>
            <a:ext cx="1021500" cy="776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1100" dirty="0">
                <a:solidFill>
                  <a:schemeClr val="accent1"/>
                </a:solidFill>
                <a:latin typeface="Exo 2"/>
              </a:rPr>
              <a:t>2.4 -</a:t>
            </a:r>
            <a:r>
              <a:rPr lang="de-DE" sz="1100" dirty="0" err="1">
                <a:solidFill>
                  <a:schemeClr val="accent1"/>
                </a:solidFill>
                <a:latin typeface="Exo 2"/>
              </a:rPr>
              <a:t>Naïve</a:t>
            </a:r>
            <a:r>
              <a:rPr lang="de-DE" sz="1100" dirty="0">
                <a:solidFill>
                  <a:schemeClr val="accent1"/>
                </a:solidFill>
                <a:latin typeface="Exo 2"/>
              </a:rPr>
              <a:t> Bayes </a:t>
            </a:r>
            <a:r>
              <a:rPr lang="de-DE" sz="1100" dirty="0" err="1">
                <a:solidFill>
                  <a:schemeClr val="accent1"/>
                </a:solidFill>
                <a:latin typeface="Exo 2"/>
              </a:rPr>
              <a:t>Classifier</a:t>
            </a:r>
            <a:endParaRPr sz="1100" dirty="0">
              <a:solidFill>
                <a:schemeClr val="accent1"/>
              </a:solidFill>
              <a:latin typeface="Exo 2"/>
            </a:endParaRPr>
          </a:p>
        </p:txBody>
      </p:sp>
      <p:cxnSp>
        <p:nvCxnSpPr>
          <p:cNvPr id="243" name="Google Shape;243;p39"/>
          <p:cNvCxnSpPr>
            <a:stCxn id="241" idx="3"/>
            <a:endCxn id="242" idx="1"/>
          </p:cNvCxnSpPr>
          <p:nvPr/>
        </p:nvCxnSpPr>
        <p:spPr>
          <a:xfrm>
            <a:off x="4308663" y="2786225"/>
            <a:ext cx="284974" cy="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4" name="Google Shape;244;p39"/>
          <p:cNvCxnSpPr/>
          <p:nvPr/>
        </p:nvCxnSpPr>
        <p:spPr>
          <a:xfrm>
            <a:off x="2999078" y="2786325"/>
            <a:ext cx="284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5" name="Google Shape;245;p39"/>
          <p:cNvSpPr/>
          <p:nvPr/>
        </p:nvSpPr>
        <p:spPr>
          <a:xfrm>
            <a:off x="7211180" y="2367574"/>
            <a:ext cx="1021500" cy="7965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accent1"/>
                </a:solidFill>
                <a:latin typeface="Exo 2"/>
                <a:sym typeface="Exo 2"/>
              </a:rPr>
              <a:t>2.6 - Decision Trees</a:t>
            </a:r>
            <a:endParaRPr sz="1100" dirty="0">
              <a:solidFill>
                <a:schemeClr val="accent1"/>
              </a:solidFill>
              <a:latin typeface="Exo 2"/>
              <a:sym typeface="Exo 2"/>
            </a:endParaRPr>
          </a:p>
        </p:txBody>
      </p:sp>
      <p:cxnSp>
        <p:nvCxnSpPr>
          <p:cNvPr id="247" name="Google Shape;247;p39"/>
          <p:cNvCxnSpPr>
            <a:cxnSpLocks/>
          </p:cNvCxnSpPr>
          <p:nvPr/>
        </p:nvCxnSpPr>
        <p:spPr>
          <a:xfrm>
            <a:off x="6926180" y="2770549"/>
            <a:ext cx="285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8" name="Google Shape;248;p39"/>
          <p:cNvCxnSpPr>
            <a:cxnSpLocks/>
          </p:cNvCxnSpPr>
          <p:nvPr/>
        </p:nvCxnSpPr>
        <p:spPr>
          <a:xfrm>
            <a:off x="5619980" y="2796625"/>
            <a:ext cx="284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9" name="Google Shape;249;p39"/>
          <p:cNvSpPr/>
          <p:nvPr/>
        </p:nvSpPr>
        <p:spPr>
          <a:xfrm>
            <a:off x="662875" y="3487200"/>
            <a:ext cx="1462746" cy="7965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1"/>
                </a:solidFill>
                <a:latin typeface="Exo 2"/>
                <a:ea typeface="Exo 2"/>
                <a:cs typeface="Exo 2"/>
                <a:sym typeface="Exo 2"/>
              </a:rPr>
              <a:t>3.1 – Ensembling Learning</a:t>
            </a:r>
            <a:endParaRPr sz="1200" dirty="0">
              <a:solidFill>
                <a:schemeClr val="accen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251" name="Google Shape;251;p39"/>
          <p:cNvCxnSpPr>
            <a:cxnSpLocks/>
            <a:stCxn id="249" idx="3"/>
          </p:cNvCxnSpPr>
          <p:nvPr/>
        </p:nvCxnSpPr>
        <p:spPr>
          <a:xfrm flipV="1">
            <a:off x="2125621" y="3883468"/>
            <a:ext cx="329129" cy="1982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2" name="Google Shape;252;p39"/>
          <p:cNvSpPr/>
          <p:nvPr/>
        </p:nvSpPr>
        <p:spPr>
          <a:xfrm>
            <a:off x="3889561" y="3495418"/>
            <a:ext cx="1944680" cy="776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accent1"/>
                </a:solidFill>
                <a:latin typeface="Exo 2"/>
              </a:rPr>
              <a:t>4</a:t>
            </a:r>
            <a:r>
              <a:rPr lang="en" sz="1200" dirty="0">
                <a:solidFill>
                  <a:schemeClr val="accent1"/>
                </a:solidFill>
                <a:latin typeface="Exo 2"/>
              </a:rPr>
              <a:t>.* - Natural Language Processing (NLP)</a:t>
            </a:r>
            <a:endParaRPr sz="1200" dirty="0">
              <a:solidFill>
                <a:schemeClr val="accent1"/>
              </a:solidFill>
              <a:latin typeface="Exo 2"/>
            </a:endParaRPr>
          </a:p>
        </p:txBody>
      </p:sp>
      <p:cxnSp>
        <p:nvCxnSpPr>
          <p:cNvPr id="253" name="Google Shape;253;p39"/>
          <p:cNvCxnSpPr>
            <a:cxnSpLocks/>
          </p:cNvCxnSpPr>
          <p:nvPr/>
        </p:nvCxnSpPr>
        <p:spPr>
          <a:xfrm flipV="1">
            <a:off x="3512022" y="3885450"/>
            <a:ext cx="370594" cy="101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7CE7875C-AF3A-C2C2-F19E-141096FF1EEF}"/>
              </a:ext>
            </a:extLst>
          </p:cNvPr>
          <p:cNvCxnSpPr>
            <a:cxnSpLocks/>
          </p:cNvCxnSpPr>
          <p:nvPr/>
        </p:nvCxnSpPr>
        <p:spPr>
          <a:xfrm rot="5400000">
            <a:off x="4576588" y="302261"/>
            <a:ext cx="302525" cy="60044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Google Shape;242;p39">
            <a:extLst>
              <a:ext uri="{FF2B5EF4-FFF2-40B4-BE49-F238E27FC236}">
                <a16:creationId xmlns:a16="http://schemas.microsoft.com/office/drawing/2014/main" id="{C367036A-0937-2BA9-B3D7-B66F206EBDE5}"/>
              </a:ext>
            </a:extLst>
          </p:cNvPr>
          <p:cNvSpPr/>
          <p:nvPr/>
        </p:nvSpPr>
        <p:spPr>
          <a:xfrm>
            <a:off x="5899893" y="2387974"/>
            <a:ext cx="1021500" cy="776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Font typeface="Arial"/>
              <a:buNone/>
            </a:pPr>
            <a:r>
              <a:rPr lang="en" sz="1100" dirty="0">
                <a:solidFill>
                  <a:schemeClr val="accent1"/>
                </a:solidFill>
                <a:latin typeface="Exo 2"/>
              </a:rPr>
              <a:t>2.5 - KNN</a:t>
            </a:r>
            <a:endParaRPr sz="1100" dirty="0">
              <a:solidFill>
                <a:schemeClr val="accent1"/>
              </a:solidFill>
              <a:latin typeface="Exo 2"/>
            </a:endParaRPr>
          </a:p>
        </p:txBody>
      </p:sp>
      <p:sp>
        <p:nvSpPr>
          <p:cNvPr id="11" name="Google Shape;246;p39"/>
          <p:cNvSpPr/>
          <p:nvPr/>
        </p:nvSpPr>
        <p:spPr>
          <a:xfrm>
            <a:off x="2484398" y="3497801"/>
            <a:ext cx="1021500" cy="771335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 dirty="0">
                <a:solidFill>
                  <a:schemeClr val="accent1"/>
                </a:solidFill>
                <a:latin typeface="Exo 2"/>
              </a:rPr>
              <a:t>3.2 - Neural Networks</a:t>
            </a:r>
            <a:endParaRPr sz="1200" dirty="0">
              <a:solidFill>
                <a:schemeClr val="accent1"/>
              </a:solidFill>
              <a:latin typeface="Exo 2"/>
            </a:endParaRPr>
          </a:p>
        </p:txBody>
      </p:sp>
      <p:sp>
        <p:nvSpPr>
          <p:cNvPr id="15" name="Google Shape;250;p39"/>
          <p:cNvSpPr/>
          <p:nvPr/>
        </p:nvSpPr>
        <p:spPr>
          <a:xfrm>
            <a:off x="6215053" y="3487163"/>
            <a:ext cx="2125500" cy="776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1"/>
                </a:solidFill>
                <a:latin typeface="Exo 2"/>
              </a:rPr>
              <a:t>5.* Competition Tips &amp; Final Thoughts</a:t>
            </a:r>
            <a:endParaRPr sz="1200" dirty="0">
              <a:solidFill>
                <a:schemeClr val="accent1"/>
              </a:solidFill>
              <a:latin typeface="Exo 2"/>
            </a:endParaRPr>
          </a:p>
        </p:txBody>
      </p:sp>
      <p:cxnSp>
        <p:nvCxnSpPr>
          <p:cNvPr id="29" name="Google Shape;253;p39">
            <a:extLst>
              <a:ext uri="{FF2B5EF4-FFF2-40B4-BE49-F238E27FC236}">
                <a16:creationId xmlns:a16="http://schemas.microsoft.com/office/drawing/2014/main" id="{83D54D0B-E89E-5AFB-7532-752D8B42179B}"/>
              </a:ext>
            </a:extLst>
          </p:cNvPr>
          <p:cNvCxnSpPr>
            <a:cxnSpLocks/>
          </p:cNvCxnSpPr>
          <p:nvPr/>
        </p:nvCxnSpPr>
        <p:spPr>
          <a:xfrm flipV="1">
            <a:off x="5847310" y="3908621"/>
            <a:ext cx="370594" cy="101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 txBox="1">
            <a:spLocks noGrp="1"/>
          </p:cNvSpPr>
          <p:nvPr>
            <p:ph type="ctrTitle"/>
          </p:nvPr>
        </p:nvSpPr>
        <p:spPr>
          <a:xfrm>
            <a:off x="1645200" y="352850"/>
            <a:ext cx="5853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Course Overview:</a:t>
            </a:r>
            <a:endParaRPr dirty="0"/>
          </a:p>
        </p:txBody>
      </p:sp>
      <p:sp>
        <p:nvSpPr>
          <p:cNvPr id="231" name="Google Shape;231;p39"/>
          <p:cNvSpPr/>
          <p:nvPr/>
        </p:nvSpPr>
        <p:spPr>
          <a:xfrm>
            <a:off x="662850" y="1299050"/>
            <a:ext cx="1561800" cy="7965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Exo 2"/>
                <a:ea typeface="Exo 2"/>
                <a:cs typeface="Exo 2"/>
                <a:sym typeface="Exo 2"/>
              </a:rPr>
              <a:t>1.1 - Python Review</a:t>
            </a:r>
            <a:endParaRPr dirty="0">
              <a:solidFill>
                <a:schemeClr val="accen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32" name="Google Shape;232;p39"/>
          <p:cNvSpPr/>
          <p:nvPr/>
        </p:nvSpPr>
        <p:spPr>
          <a:xfrm>
            <a:off x="2684776" y="1309150"/>
            <a:ext cx="1561800" cy="776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1.2 - Numpy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33" name="Google Shape;233;p39"/>
          <p:cNvCxnSpPr>
            <a:stCxn id="231" idx="3"/>
            <a:endCxn id="232" idx="1"/>
          </p:cNvCxnSpPr>
          <p:nvPr/>
        </p:nvCxnSpPr>
        <p:spPr>
          <a:xfrm>
            <a:off x="2224650" y="1697300"/>
            <a:ext cx="460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4" name="Google Shape;234;p39"/>
          <p:cNvSpPr/>
          <p:nvPr/>
        </p:nvSpPr>
        <p:spPr>
          <a:xfrm>
            <a:off x="4681975" y="1298950"/>
            <a:ext cx="1561800" cy="7965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Exo 2"/>
                <a:ea typeface="Exo 2"/>
                <a:cs typeface="Exo 2"/>
                <a:sym typeface="Exo 2"/>
              </a:rPr>
              <a:t>1.3 - Pandas</a:t>
            </a:r>
            <a:endParaRPr>
              <a:solidFill>
                <a:schemeClr val="accen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35" name="Google Shape;235;p39"/>
          <p:cNvSpPr/>
          <p:nvPr/>
        </p:nvSpPr>
        <p:spPr>
          <a:xfrm>
            <a:off x="6679176" y="1309250"/>
            <a:ext cx="1561800" cy="776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1.4 - Seaborn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236" name="Google Shape;236;p39"/>
          <p:cNvCxnSpPr>
            <a:stCxn id="234" idx="3"/>
            <a:endCxn id="235" idx="1"/>
          </p:cNvCxnSpPr>
          <p:nvPr/>
        </p:nvCxnSpPr>
        <p:spPr>
          <a:xfrm>
            <a:off x="6243775" y="1697200"/>
            <a:ext cx="435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7" name="Google Shape;237;p39"/>
          <p:cNvCxnSpPr/>
          <p:nvPr/>
        </p:nvCxnSpPr>
        <p:spPr>
          <a:xfrm>
            <a:off x="4234250" y="1697300"/>
            <a:ext cx="435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8" name="Google Shape;238;p39"/>
          <p:cNvSpPr/>
          <p:nvPr/>
        </p:nvSpPr>
        <p:spPr>
          <a:xfrm>
            <a:off x="662850" y="2388075"/>
            <a:ext cx="1021500" cy="7965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Exo 2"/>
                <a:ea typeface="Exo 2"/>
                <a:cs typeface="Exo 2"/>
                <a:sym typeface="Exo 2"/>
              </a:rPr>
              <a:t>2.1 - ML Intro</a:t>
            </a:r>
            <a:endParaRPr>
              <a:solidFill>
                <a:schemeClr val="accen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39" name="Google Shape;239;p39"/>
          <p:cNvSpPr/>
          <p:nvPr/>
        </p:nvSpPr>
        <p:spPr>
          <a:xfrm>
            <a:off x="1985500" y="2398175"/>
            <a:ext cx="1021500" cy="776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</a:rPr>
              <a:t>2.2 - Linear Regression</a:t>
            </a:r>
            <a:endParaRPr sz="1100">
              <a:solidFill>
                <a:schemeClr val="accent1"/>
              </a:solidFill>
            </a:endParaRPr>
          </a:p>
        </p:txBody>
      </p:sp>
      <p:cxnSp>
        <p:nvCxnSpPr>
          <p:cNvPr id="240" name="Google Shape;240;p39"/>
          <p:cNvCxnSpPr>
            <a:stCxn id="238" idx="3"/>
            <a:endCxn id="239" idx="1"/>
          </p:cNvCxnSpPr>
          <p:nvPr/>
        </p:nvCxnSpPr>
        <p:spPr>
          <a:xfrm>
            <a:off x="1684350" y="2786325"/>
            <a:ext cx="301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1" name="Google Shape;241;p39"/>
          <p:cNvSpPr/>
          <p:nvPr/>
        </p:nvSpPr>
        <p:spPr>
          <a:xfrm>
            <a:off x="3291950" y="2387975"/>
            <a:ext cx="1021500" cy="7965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Exo 2"/>
                <a:ea typeface="Exo 2"/>
                <a:cs typeface="Exo 2"/>
                <a:sym typeface="Exo 2"/>
              </a:rPr>
              <a:t>2.3 - Logistic Regression</a:t>
            </a:r>
            <a:endParaRPr sz="1100">
              <a:solidFill>
                <a:schemeClr val="accen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42" name="Google Shape;242;p39"/>
          <p:cNvSpPr/>
          <p:nvPr/>
        </p:nvSpPr>
        <p:spPr>
          <a:xfrm>
            <a:off x="4598424" y="2398275"/>
            <a:ext cx="1021500" cy="776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2.4 - K-NN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43" name="Google Shape;243;p39"/>
          <p:cNvCxnSpPr>
            <a:stCxn id="241" idx="3"/>
            <a:endCxn id="242" idx="1"/>
          </p:cNvCxnSpPr>
          <p:nvPr/>
        </p:nvCxnSpPr>
        <p:spPr>
          <a:xfrm>
            <a:off x="4313450" y="2786225"/>
            <a:ext cx="285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4" name="Google Shape;244;p39"/>
          <p:cNvCxnSpPr/>
          <p:nvPr/>
        </p:nvCxnSpPr>
        <p:spPr>
          <a:xfrm>
            <a:off x="2999078" y="2786325"/>
            <a:ext cx="284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5" name="Google Shape;245;p39"/>
          <p:cNvSpPr/>
          <p:nvPr/>
        </p:nvSpPr>
        <p:spPr>
          <a:xfrm>
            <a:off x="5912859" y="2398275"/>
            <a:ext cx="1021500" cy="7965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Exo 2"/>
                <a:ea typeface="Exo 2"/>
                <a:cs typeface="Exo 2"/>
                <a:sym typeface="Exo 2"/>
              </a:rPr>
              <a:t>2.5 - Decision Trees</a:t>
            </a:r>
            <a:endParaRPr>
              <a:solidFill>
                <a:schemeClr val="accen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46" name="Google Shape;246;p39"/>
          <p:cNvSpPr/>
          <p:nvPr/>
        </p:nvSpPr>
        <p:spPr>
          <a:xfrm>
            <a:off x="7219327" y="2408575"/>
            <a:ext cx="1021500" cy="776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2.6 - Neural Networks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247" name="Google Shape;247;p39"/>
          <p:cNvCxnSpPr>
            <a:stCxn id="245" idx="3"/>
            <a:endCxn id="246" idx="1"/>
          </p:cNvCxnSpPr>
          <p:nvPr/>
        </p:nvCxnSpPr>
        <p:spPr>
          <a:xfrm>
            <a:off x="6934359" y="2796525"/>
            <a:ext cx="285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8" name="Google Shape;248;p39"/>
          <p:cNvCxnSpPr/>
          <p:nvPr/>
        </p:nvCxnSpPr>
        <p:spPr>
          <a:xfrm>
            <a:off x="5619980" y="2796625"/>
            <a:ext cx="284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9" name="Google Shape;249;p39"/>
          <p:cNvSpPr/>
          <p:nvPr/>
        </p:nvSpPr>
        <p:spPr>
          <a:xfrm>
            <a:off x="662875" y="3487200"/>
            <a:ext cx="2125500" cy="7965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Exo 2"/>
                <a:ea typeface="Exo 2"/>
                <a:cs typeface="Exo 2"/>
                <a:sym typeface="Exo 2"/>
              </a:rPr>
              <a:t>3.1 – Ensembling Learning</a:t>
            </a:r>
            <a:endParaRPr dirty="0">
              <a:solidFill>
                <a:schemeClr val="accen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50" name="Google Shape;250;p39"/>
          <p:cNvSpPr/>
          <p:nvPr/>
        </p:nvSpPr>
        <p:spPr>
          <a:xfrm>
            <a:off x="3414446" y="3497300"/>
            <a:ext cx="2125500" cy="776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3.2 Competition Tips &amp; Final Thoughts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51" name="Google Shape;251;p39"/>
          <p:cNvCxnSpPr>
            <a:stCxn id="249" idx="3"/>
            <a:endCxn id="250" idx="1"/>
          </p:cNvCxnSpPr>
          <p:nvPr/>
        </p:nvCxnSpPr>
        <p:spPr>
          <a:xfrm>
            <a:off x="2788375" y="3885450"/>
            <a:ext cx="6261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2" name="Google Shape;252;p39"/>
          <p:cNvSpPr/>
          <p:nvPr/>
        </p:nvSpPr>
        <p:spPr>
          <a:xfrm>
            <a:off x="6115425" y="3497600"/>
            <a:ext cx="2125500" cy="776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4.* - Natural Language Processing (NLP)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53" name="Google Shape;253;p39"/>
          <p:cNvCxnSpPr>
            <a:stCxn id="250" idx="3"/>
            <a:endCxn id="252" idx="1"/>
          </p:cNvCxnSpPr>
          <p:nvPr/>
        </p:nvCxnSpPr>
        <p:spPr>
          <a:xfrm>
            <a:off x="5539946" y="3885350"/>
            <a:ext cx="575400" cy="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"/>
          <p:cNvSpPr txBox="1">
            <a:spLocks noGrp="1"/>
          </p:cNvSpPr>
          <p:nvPr>
            <p:ph type="ctrTitle"/>
          </p:nvPr>
        </p:nvSpPr>
        <p:spPr>
          <a:xfrm flipH="1">
            <a:off x="1147575" y="3164524"/>
            <a:ext cx="5334868" cy="1121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Jupyter Notebook &amp; Google Colab Setup</a:t>
            </a:r>
            <a:endParaRPr dirty="0"/>
          </a:p>
        </p:txBody>
      </p:sp>
      <p:sp>
        <p:nvSpPr>
          <p:cNvPr id="259" name="Google Shape;259;p40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>
          <a:extLst>
            <a:ext uri="{FF2B5EF4-FFF2-40B4-BE49-F238E27FC236}">
              <a16:creationId xmlns:a16="http://schemas.microsoft.com/office/drawing/2014/main" id="{31FB04C3-AD69-AA41-FECB-C1BC04F42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">
            <a:extLst>
              <a:ext uri="{FF2B5EF4-FFF2-40B4-BE49-F238E27FC236}">
                <a16:creationId xmlns:a16="http://schemas.microsoft.com/office/drawing/2014/main" id="{3CE5111C-011E-C009-BD7B-9187B5E6F0D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1147575" y="3164524"/>
            <a:ext cx="5334868" cy="1121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Installing Jupyter NB @ Local Win Machine</a:t>
            </a:r>
            <a:endParaRPr dirty="0"/>
          </a:p>
        </p:txBody>
      </p:sp>
      <p:sp>
        <p:nvSpPr>
          <p:cNvPr id="259" name="Google Shape;259;p40">
            <a:extLst>
              <a:ext uri="{FF2B5EF4-FFF2-40B4-BE49-F238E27FC236}">
                <a16:creationId xmlns:a16="http://schemas.microsoft.com/office/drawing/2014/main" id="{3C316504-D8FF-BF55-AC04-94722E33DFD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C0FA84-F0B7-BAA1-8571-7A2B551F31A1}"/>
              </a:ext>
            </a:extLst>
          </p:cNvPr>
          <p:cNvSpPr txBox="1"/>
          <p:nvPr/>
        </p:nvSpPr>
        <p:spPr>
          <a:xfrm>
            <a:off x="5364320" y="3905856"/>
            <a:ext cx="12471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WinPython</a:t>
            </a:r>
            <a:endParaRPr lang="de-DE" sz="1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879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8" descr="Object Detection with 10 lines of code | by Moses Olafenwa | Towards Data  Scienc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275" y="445050"/>
            <a:ext cx="5080500" cy="304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8" descr="Stock Price Prediction Mobile Application | Devpos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2550" y="1272504"/>
            <a:ext cx="5080500" cy="2598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8" descr="Using reinforcement-learning and q-learning to play snake | by Hugo Sjöberg  | Medium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7100" y="1587500"/>
            <a:ext cx="3294075" cy="329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ctrTitle" idx="2"/>
          </p:nvPr>
        </p:nvSpPr>
        <p:spPr>
          <a:xfrm>
            <a:off x="390296" y="5064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Machine Learning?</a:t>
            </a:r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title" idx="3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title" idx="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title" idx="6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title" idx="7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56" name="Google Shape;156;p29"/>
          <p:cNvSpPr txBox="1">
            <a:spLocks noGrp="1"/>
          </p:cNvSpPr>
          <p:nvPr>
            <p:ph type="ctrTitle" idx="9"/>
          </p:nvPr>
        </p:nvSpPr>
        <p:spPr>
          <a:xfrm>
            <a:off x="390296" y="14726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of the Course</a:t>
            </a:r>
            <a:endParaRPr/>
          </a:p>
        </p:txBody>
      </p:sp>
      <p:sp>
        <p:nvSpPr>
          <p:cNvPr id="157" name="Google Shape;157;p29"/>
          <p:cNvSpPr txBox="1">
            <a:spLocks noGrp="1"/>
          </p:cNvSpPr>
          <p:nvPr>
            <p:ph type="ctrTitle" idx="14"/>
          </p:nvPr>
        </p:nvSpPr>
        <p:spPr>
          <a:xfrm>
            <a:off x="390296" y="24461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Kaggle Overview</a:t>
            </a:r>
            <a:endParaRPr/>
          </a:p>
        </p:txBody>
      </p:sp>
      <p:sp>
        <p:nvSpPr>
          <p:cNvPr id="158" name="Google Shape;158;p29"/>
          <p:cNvSpPr txBox="1">
            <a:spLocks noGrp="1"/>
          </p:cNvSpPr>
          <p:nvPr>
            <p:ph type="ctrTitle" idx="16"/>
          </p:nvPr>
        </p:nvSpPr>
        <p:spPr>
          <a:xfrm>
            <a:off x="6811558" y="20037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Overview</a:t>
            </a:r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ctrTitle" idx="18"/>
          </p:nvPr>
        </p:nvSpPr>
        <p:spPr>
          <a:xfrm>
            <a:off x="6811558" y="30276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Jupyter Notebook &amp; Colab  Setup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>
            <a:spLocks noGrp="1"/>
          </p:cNvSpPr>
          <p:nvPr>
            <p:ph type="ctrTitle"/>
          </p:nvPr>
        </p:nvSpPr>
        <p:spPr>
          <a:xfrm flipH="1">
            <a:off x="1147575" y="3164525"/>
            <a:ext cx="434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Machine Learning?</a:t>
            </a:r>
            <a:endParaRPr/>
          </a:p>
        </p:txBody>
      </p:sp>
      <p:sp>
        <p:nvSpPr>
          <p:cNvPr id="165" name="Google Shape;165;p30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>
            <a:spLocks noGrp="1"/>
          </p:cNvSpPr>
          <p:nvPr>
            <p:ph type="ctrTitle"/>
          </p:nvPr>
        </p:nvSpPr>
        <p:spPr>
          <a:xfrm>
            <a:off x="1645200" y="352850"/>
            <a:ext cx="5853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Broad discussion of Machine Learning</a:t>
            </a:r>
            <a:endParaRPr/>
          </a:p>
        </p:txBody>
      </p:sp>
      <p:sp>
        <p:nvSpPr>
          <p:cNvPr id="171" name="Google Shape;171;p31"/>
          <p:cNvSpPr/>
          <p:nvPr/>
        </p:nvSpPr>
        <p:spPr>
          <a:xfrm>
            <a:off x="1777950" y="1299050"/>
            <a:ext cx="5588100" cy="7806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1"/>
                </a:solidFill>
                <a:latin typeface="Exo 2"/>
                <a:ea typeface="Exo 2"/>
                <a:cs typeface="Exo 2"/>
                <a:sym typeface="Exo 2"/>
              </a:rPr>
              <a:t>Data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72" name="Google Shape;172;p31"/>
          <p:cNvSpPr/>
          <p:nvPr/>
        </p:nvSpPr>
        <p:spPr>
          <a:xfrm>
            <a:off x="1777950" y="2663650"/>
            <a:ext cx="5588100" cy="7608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Machine Learning</a:t>
            </a:r>
            <a:endParaRPr b="1"/>
          </a:p>
        </p:txBody>
      </p:sp>
      <p:sp>
        <p:nvSpPr>
          <p:cNvPr id="173" name="Google Shape;173;p31"/>
          <p:cNvSpPr/>
          <p:nvPr/>
        </p:nvSpPr>
        <p:spPr>
          <a:xfrm>
            <a:off x="1777950" y="4008450"/>
            <a:ext cx="5588100" cy="7197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1"/>
                </a:solidFill>
                <a:latin typeface="Exo 2"/>
                <a:ea typeface="Exo 2"/>
                <a:cs typeface="Exo 2"/>
                <a:sym typeface="Exo 2"/>
              </a:rPr>
              <a:t>Predictions, Patterns, and Actions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174" name="Google Shape;174;p31"/>
          <p:cNvCxnSpPr>
            <a:stCxn id="171" idx="2"/>
            <a:endCxn id="172" idx="0"/>
          </p:cNvCxnSpPr>
          <p:nvPr/>
        </p:nvCxnSpPr>
        <p:spPr>
          <a:xfrm>
            <a:off x="4572000" y="2079650"/>
            <a:ext cx="0" cy="584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5" name="Google Shape;175;p31"/>
          <p:cNvCxnSpPr/>
          <p:nvPr/>
        </p:nvCxnSpPr>
        <p:spPr>
          <a:xfrm>
            <a:off x="4572000" y="3424450"/>
            <a:ext cx="0" cy="584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>
            <a:spLocks noGrp="1"/>
          </p:cNvSpPr>
          <p:nvPr>
            <p:ph type="ctrTitle"/>
          </p:nvPr>
        </p:nvSpPr>
        <p:spPr>
          <a:xfrm>
            <a:off x="1964850" y="352850"/>
            <a:ext cx="5214300" cy="5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ML Important?</a:t>
            </a:r>
            <a:endParaRPr/>
          </a:p>
        </p:txBody>
      </p:sp>
      <p:sp>
        <p:nvSpPr>
          <p:cNvPr id="181" name="Google Shape;181;p32"/>
          <p:cNvSpPr/>
          <p:nvPr/>
        </p:nvSpPr>
        <p:spPr>
          <a:xfrm>
            <a:off x="1777950" y="1299050"/>
            <a:ext cx="2794200" cy="7806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Exo 2"/>
                <a:ea typeface="Exo 2"/>
                <a:cs typeface="Exo 2"/>
                <a:sym typeface="Exo 2"/>
              </a:rPr>
              <a:t>Spreading to Every Industry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82" name="Google Shape;182;p32"/>
          <p:cNvSpPr/>
          <p:nvPr/>
        </p:nvSpPr>
        <p:spPr>
          <a:xfrm>
            <a:off x="4572000" y="2079650"/>
            <a:ext cx="2607000" cy="7806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1"/>
                </a:solidFill>
                <a:latin typeface="Exo 2"/>
                <a:ea typeface="Exo 2"/>
                <a:cs typeface="Exo 2"/>
                <a:sym typeface="Exo 2"/>
              </a:rPr>
              <a:t>Fuels life-saving research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183" name="Google Shape;183;p32" descr="Herbert A. Simon - The Simon Initiative - Carnegie Mellon Universit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1575" y="2790800"/>
            <a:ext cx="1381125" cy="206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2"/>
          <p:cNvSpPr/>
          <p:nvPr/>
        </p:nvSpPr>
        <p:spPr>
          <a:xfrm>
            <a:off x="3954450" y="3405436"/>
            <a:ext cx="4054500" cy="14523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chemeClr val="accent1"/>
                </a:solidFill>
                <a:latin typeface="Exo 2"/>
                <a:ea typeface="Exo 2"/>
                <a:cs typeface="Exo 2"/>
                <a:sym typeface="Exo 2"/>
              </a:rPr>
              <a:t>“...I don't believe that predicting the future is really what [machine learning is] about. We… are going to be a part of the future. So... our task isn't to predict it. It is to design it...”</a:t>
            </a:r>
            <a:endParaRPr i="1" dirty="0">
              <a:solidFill>
                <a:schemeClr val="accent1"/>
              </a:solidFill>
              <a:latin typeface="Exo 2"/>
              <a:ea typeface="Exo 2"/>
              <a:cs typeface="Exo 2"/>
              <a:sym typeface="Exo 2"/>
            </a:endParaRPr>
          </a:p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Exo 2"/>
              <a:buChar char="-"/>
            </a:pPr>
            <a:r>
              <a:rPr lang="en" i="1" dirty="0">
                <a:solidFill>
                  <a:schemeClr val="accent1"/>
                </a:solidFill>
                <a:latin typeface="Exo 2"/>
                <a:ea typeface="Exo 2"/>
                <a:cs typeface="Exo 2"/>
                <a:sym typeface="Exo 2"/>
              </a:rPr>
              <a:t>Herb Simon</a:t>
            </a:r>
            <a:endParaRPr i="1" dirty="0">
              <a:solidFill>
                <a:schemeClr val="accen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85" name="Google Shape;185;p32"/>
          <p:cNvSpPr/>
          <p:nvPr/>
        </p:nvSpPr>
        <p:spPr>
          <a:xfrm>
            <a:off x="1664400" y="1967344"/>
            <a:ext cx="5650800" cy="1501255"/>
          </a:xfrm>
          <a:prstGeom prst="flowChartAlternateProcess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Exo 2"/>
                <a:ea typeface="Exo 2"/>
                <a:cs typeface="Exo 2"/>
                <a:sym typeface="Exo 2"/>
              </a:rPr>
              <a:t>Anyone can learn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>
            <a:spLocks noGrp="1"/>
          </p:cNvSpPr>
          <p:nvPr>
            <p:ph type="ctrTitle"/>
          </p:nvPr>
        </p:nvSpPr>
        <p:spPr>
          <a:xfrm flipH="1">
            <a:off x="1147575" y="3164525"/>
            <a:ext cx="434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of the course</a:t>
            </a:r>
            <a:endParaRPr/>
          </a:p>
        </p:txBody>
      </p:sp>
      <p:sp>
        <p:nvSpPr>
          <p:cNvPr id="191" name="Google Shape;191;p33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 txBox="1">
            <a:spLocks noGrp="1"/>
          </p:cNvSpPr>
          <p:nvPr>
            <p:ph type="ctrTitle"/>
          </p:nvPr>
        </p:nvSpPr>
        <p:spPr>
          <a:xfrm>
            <a:off x="1645200" y="352850"/>
            <a:ext cx="5853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outcomes:</a:t>
            </a:r>
            <a:endParaRPr/>
          </a:p>
        </p:txBody>
      </p:sp>
      <p:sp>
        <p:nvSpPr>
          <p:cNvPr id="197" name="Google Shape;197;p34"/>
          <p:cNvSpPr/>
          <p:nvPr/>
        </p:nvSpPr>
        <p:spPr>
          <a:xfrm>
            <a:off x="1254325" y="1299050"/>
            <a:ext cx="2762100" cy="7806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Exo 2"/>
                <a:ea typeface="Exo 2"/>
                <a:cs typeface="Exo 2"/>
                <a:sym typeface="Exo 2"/>
              </a:rPr>
              <a:t>Theory and Fundamentals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98" name="Google Shape;198;p34"/>
          <p:cNvSpPr/>
          <p:nvPr/>
        </p:nvSpPr>
        <p:spPr>
          <a:xfrm>
            <a:off x="5127675" y="1308950"/>
            <a:ext cx="2762100" cy="7608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Exo 2"/>
                <a:ea typeface="Exo 2"/>
                <a:cs typeface="Exo 2"/>
                <a:sym typeface="Exo 2"/>
              </a:rPr>
              <a:t>Practical Implementation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99" name="Google Shape;199;p34"/>
          <p:cNvSpPr/>
          <p:nvPr/>
        </p:nvSpPr>
        <p:spPr>
          <a:xfrm>
            <a:off x="1777950" y="2503900"/>
            <a:ext cx="5588100" cy="7197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1"/>
                </a:solidFill>
                <a:latin typeface="Exo 2"/>
                <a:ea typeface="Exo 2"/>
                <a:cs typeface="Exo 2"/>
                <a:sym typeface="Exo 2"/>
              </a:rPr>
              <a:t>Build your first ML application/Submit to your first competition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00" name="Google Shape;200;p34"/>
          <p:cNvCxnSpPr>
            <a:stCxn id="197" idx="3"/>
            <a:endCxn id="198" idx="1"/>
          </p:cNvCxnSpPr>
          <p:nvPr/>
        </p:nvCxnSpPr>
        <p:spPr>
          <a:xfrm>
            <a:off x="4016425" y="1689350"/>
            <a:ext cx="1111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01" name="Google Shape;201;p34"/>
          <p:cNvCxnSpPr/>
          <p:nvPr/>
        </p:nvCxnSpPr>
        <p:spPr>
          <a:xfrm>
            <a:off x="4564075" y="1698625"/>
            <a:ext cx="7800" cy="805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>
            <a:spLocks noGrp="1"/>
          </p:cNvSpPr>
          <p:nvPr>
            <p:ph type="ctrTitle"/>
          </p:nvPr>
        </p:nvSpPr>
        <p:spPr>
          <a:xfrm flipH="1">
            <a:off x="1147575" y="3164525"/>
            <a:ext cx="434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Kaggle Overview</a:t>
            </a:r>
            <a:endParaRPr/>
          </a:p>
        </p:txBody>
      </p:sp>
      <p:sp>
        <p:nvSpPr>
          <p:cNvPr id="207" name="Google Shape;207;p35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FFFFFF"/>
      </a:dk1>
      <a:lt1>
        <a:srgbClr val="0A3455"/>
      </a:lt1>
      <a:dk2>
        <a:srgbClr val="6EBDC4"/>
      </a:dk2>
      <a:lt2>
        <a:srgbClr val="416D90"/>
      </a:lt2>
      <a:accent1>
        <a:srgbClr val="B4EBF0"/>
      </a:accent1>
      <a:accent2>
        <a:srgbClr val="7CC5CC"/>
      </a:accent2>
      <a:accent3>
        <a:srgbClr val="61A6B5"/>
      </a:accent3>
      <a:accent4>
        <a:srgbClr val="548FA6"/>
      </a:accent4>
      <a:accent5>
        <a:srgbClr val="2E5F80"/>
      </a:accent5>
      <a:accent6>
        <a:srgbClr val="1743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388</Words>
  <Application>Microsoft Office PowerPoint</Application>
  <PresentationFormat>On-screen Show (16:9)</PresentationFormat>
  <Paragraphs>85</Paragraphs>
  <Slides>16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Roboto Condensed</vt:lpstr>
      <vt:lpstr>Fira Sans Extra Condensed Medium</vt:lpstr>
      <vt:lpstr>Roboto Condensed Light</vt:lpstr>
      <vt:lpstr>Exo 2</vt:lpstr>
      <vt:lpstr>Arial</vt:lpstr>
      <vt:lpstr>Tech Newsletter by Slidesgo</vt:lpstr>
      <vt:lpstr>Intro to Course</vt:lpstr>
      <vt:lpstr>PowerPoint Presentation</vt:lpstr>
      <vt:lpstr>Table of Contents</vt:lpstr>
      <vt:lpstr>What is Machine Learning?</vt:lpstr>
      <vt:lpstr>Broad discussion of Machine Learning</vt:lpstr>
      <vt:lpstr>Why is ML Important?</vt:lpstr>
      <vt:lpstr>Goals of the course</vt:lpstr>
      <vt:lpstr>Course outcomes:</vt:lpstr>
      <vt:lpstr>Kaggle Overview</vt:lpstr>
      <vt:lpstr>What is Kaggle?</vt:lpstr>
      <vt:lpstr>Kaggle Competitions</vt:lpstr>
      <vt:lpstr>Course Overview</vt:lpstr>
      <vt:lpstr>Course Overview:</vt:lpstr>
      <vt:lpstr>Course Overview:</vt:lpstr>
      <vt:lpstr>Jupyter Notebook &amp; Google Colab Setup</vt:lpstr>
      <vt:lpstr>Installing Jupyter NB @ Local Win Machine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Course</dc:title>
  <cp:lastModifiedBy>Hamed, Osama</cp:lastModifiedBy>
  <cp:revision>23</cp:revision>
  <dcterms:modified xsi:type="dcterms:W3CDTF">2025-08-21T07:20:03Z</dcterms:modified>
</cp:coreProperties>
</file>